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anva Sans Bold" charset="1" panose="020B0803030501040103"/>
      <p:regular r:id="rId28"/>
    </p:embeddedFont>
    <p:embeddedFont>
      <p:font typeface="Canva Sans" charset="1" panose="020B0503030501040103"/>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6388" r="0" b="-6388"/>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083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Launch and monitor user feedback to make adjustments as needed.</a:t>
            </a:r>
          </a:p>
          <a:p>
            <a:pPr algn="ctr">
              <a:lnSpc>
                <a:spcPts val="4373"/>
              </a:lnSpc>
              <a:spcBef>
                <a:spcPct val="0"/>
              </a:spcBef>
            </a:pPr>
            <a:r>
              <a:rPr lang="en-US" sz="2733">
                <a:solidFill>
                  <a:srgbClr val="000000"/>
                </a:solidFill>
                <a:latin typeface="Canva Sans"/>
                <a:ea typeface="Canva Sans"/>
                <a:cs typeface="Canva Sans"/>
                <a:sym typeface="Canva Sans"/>
              </a:rPr>
              <a:t>Hiring a Website Design and Development Team</a:t>
            </a:r>
          </a:p>
          <a:p>
            <a:pPr algn="ctr">
              <a:lnSpc>
                <a:spcPts val="4373"/>
              </a:lnSpc>
              <a:spcBef>
                <a:spcPct val="0"/>
              </a:spcBef>
            </a:pPr>
            <a:r>
              <a:rPr lang="en-US" sz="2733">
                <a:solidFill>
                  <a:srgbClr val="000000"/>
                </a:solidFill>
                <a:latin typeface="Canva Sans"/>
                <a:ea typeface="Canva Sans"/>
                <a:cs typeface="Canva Sans"/>
                <a:sym typeface="Canva Sans"/>
              </a:rPr>
              <a:t>While DIY platforms are appealing, hiring professionals can elevate your website significantly. Benefits include:</a:t>
            </a:r>
          </a:p>
          <a:p>
            <a:pPr algn="ctr">
              <a:lnSpc>
                <a:spcPts val="4373"/>
              </a:lnSpc>
              <a:spcBef>
                <a:spcPct val="0"/>
              </a:spcBef>
            </a:pPr>
            <a:r>
              <a:rPr lang="en-US" sz="2733">
                <a:solidFill>
                  <a:srgbClr val="000000"/>
                </a:solidFill>
                <a:latin typeface="Canva Sans"/>
                <a:ea typeface="Canva Sans"/>
                <a:cs typeface="Canva Sans"/>
                <a:sym typeface="Canva Sans"/>
              </a:rPr>
              <a:t>Expertise: Skilled designers and developers ensure a polished, functional site.</a:t>
            </a:r>
          </a:p>
          <a:p>
            <a:pPr algn="ctr">
              <a:lnSpc>
                <a:spcPts val="4373"/>
              </a:lnSpc>
              <a:spcBef>
                <a:spcPct val="0"/>
              </a:spcBef>
            </a:pPr>
            <a:r>
              <a:rPr lang="en-US" sz="2733">
                <a:solidFill>
                  <a:srgbClr val="000000"/>
                </a:solidFill>
                <a:latin typeface="Canva Sans"/>
                <a:ea typeface="Canva Sans"/>
                <a:cs typeface="Canva Sans"/>
                <a:sym typeface="Canva Sans"/>
              </a:rPr>
              <a:t>Time Efficiency: Focus on your business while experts handle the technical aspects.</a:t>
            </a:r>
          </a:p>
          <a:p>
            <a:pPr algn="ctr">
              <a:lnSpc>
                <a:spcPts val="4373"/>
              </a:lnSpc>
              <a:spcBef>
                <a:spcPct val="0"/>
              </a:spcBef>
            </a:pPr>
            <a:r>
              <a:rPr lang="en-US" sz="2733">
                <a:solidFill>
                  <a:srgbClr val="000000"/>
                </a:solidFill>
                <a:latin typeface="Canva Sans"/>
                <a:ea typeface="Canva Sans"/>
                <a:cs typeface="Canva Sans"/>
                <a:sym typeface="Canva Sans"/>
              </a:rPr>
              <a:t>Customization: Get a site tailored to your unique business needs.</a:t>
            </a:r>
          </a:p>
          <a:p>
            <a:pPr algn="ctr">
              <a:lnSpc>
                <a:spcPts val="4373"/>
              </a:lnSpc>
              <a:spcBef>
                <a:spcPct val="0"/>
              </a:spcBef>
            </a:pPr>
            <a:r>
              <a:rPr lang="en-US" sz="2733">
                <a:solidFill>
                  <a:srgbClr val="000000"/>
                </a:solidFill>
                <a:latin typeface="Canva Sans"/>
                <a:ea typeface="Canva Sans"/>
                <a:cs typeface="Canva Sans"/>
                <a:sym typeface="Canva Sans"/>
              </a:rPr>
              <a:t>Ongoing Support: Professionals offer maintenance and updates post-launch.</a:t>
            </a:r>
          </a:p>
          <a:p>
            <a:pPr algn="ctr">
              <a:lnSpc>
                <a:spcPts val="4373"/>
              </a:lnSpc>
              <a:spcBef>
                <a:spcPct val="0"/>
              </a:spcBef>
            </a:pPr>
            <a:r>
              <a:rPr lang="en-US" sz="2733">
                <a:solidFill>
                  <a:srgbClr val="000000"/>
                </a:solidFill>
                <a:latin typeface="Canva Sans"/>
                <a:ea typeface="Canva Sans"/>
                <a:cs typeface="Canva Sans"/>
                <a:sym typeface="Canva Sans"/>
              </a:rPr>
              <a:t>Tips for Choosing the Right Partner</a:t>
            </a:r>
          </a:p>
          <a:p>
            <a:pPr algn="ctr">
              <a:lnSpc>
                <a:spcPts val="4373"/>
              </a:lnSpc>
              <a:spcBef>
                <a:spcPct val="0"/>
              </a:spcBef>
            </a:pPr>
            <a:r>
              <a:rPr lang="en-US" sz="2733">
                <a:solidFill>
                  <a:srgbClr val="000000"/>
                </a:solidFill>
                <a:latin typeface="Canva Sans"/>
                <a:ea typeface="Canva Sans"/>
                <a:cs typeface="Canva Sans"/>
                <a:sym typeface="Canva Sans"/>
              </a:rPr>
              <a:t>Portfolio Review: Assess their past work to ensure it aligns with your vision.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8773"/>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Transparent Pricing: Confirm their rates fit within your budget.</a:t>
            </a:r>
          </a:p>
          <a:p>
            <a:pPr algn="ctr">
              <a:lnSpc>
                <a:spcPts val="4373"/>
              </a:lnSpc>
              <a:spcBef>
                <a:spcPct val="0"/>
              </a:spcBef>
            </a:pPr>
            <a:r>
              <a:rPr lang="en-US" sz="2733">
                <a:solidFill>
                  <a:srgbClr val="000000"/>
                </a:solidFill>
                <a:latin typeface="Canva Sans"/>
                <a:ea typeface="Canva Sans"/>
                <a:cs typeface="Canva Sans"/>
                <a:sym typeface="Canva Sans"/>
              </a:rPr>
              <a:t>Customer Support: Ensure they provide continued support after the site goes live.</a:t>
            </a:r>
          </a:p>
          <a:p>
            <a:pPr algn="ctr">
              <a:lnSpc>
                <a:spcPts val="4373"/>
              </a:lnSpc>
              <a:spcBef>
                <a:spcPct val="0"/>
              </a:spcBef>
            </a:pPr>
            <a:r>
              <a:rPr lang="en-US" sz="2733">
                <a:solidFill>
                  <a:srgbClr val="000000"/>
                </a:solidFill>
                <a:latin typeface="Canva Sans"/>
                <a:ea typeface="Canva Sans"/>
                <a:cs typeface="Canva Sans"/>
                <a:sym typeface="Canva Sans"/>
              </a:rPr>
              <a:t>Future-Proofing Your Website</a:t>
            </a:r>
          </a:p>
          <a:p>
            <a:pPr algn="ctr">
              <a:lnSpc>
                <a:spcPts val="4373"/>
              </a:lnSpc>
              <a:spcBef>
                <a:spcPct val="0"/>
              </a:spcBef>
            </a:pPr>
            <a:r>
              <a:rPr lang="en-US" sz="2733">
                <a:solidFill>
                  <a:srgbClr val="000000"/>
                </a:solidFill>
                <a:latin typeface="Canva Sans"/>
                <a:ea typeface="Canva Sans"/>
                <a:cs typeface="Canva Sans"/>
                <a:sym typeface="Canva Sans"/>
              </a:rPr>
              <a:t>Once your site is live, regular updates and improvements are essential to remain competitive. This includes:</a:t>
            </a:r>
          </a:p>
          <a:p>
            <a:pPr algn="ctr">
              <a:lnSpc>
                <a:spcPts val="4373"/>
              </a:lnSpc>
              <a:spcBef>
                <a:spcPct val="0"/>
              </a:spcBef>
            </a:pPr>
            <a:r>
              <a:rPr lang="en-US" sz="2733">
                <a:solidFill>
                  <a:srgbClr val="000000"/>
                </a:solidFill>
                <a:latin typeface="Canva Sans"/>
                <a:ea typeface="Canva Sans"/>
                <a:cs typeface="Canva Sans"/>
                <a:sym typeface="Canva Sans"/>
              </a:rPr>
              <a:t>Updating content to reflect new products or services.</a:t>
            </a:r>
          </a:p>
          <a:p>
            <a:pPr algn="ctr">
              <a:lnSpc>
                <a:spcPts val="4373"/>
              </a:lnSpc>
              <a:spcBef>
                <a:spcPct val="0"/>
              </a:spcBef>
            </a:pPr>
            <a:r>
              <a:rPr lang="en-US" sz="2733">
                <a:solidFill>
                  <a:srgbClr val="000000"/>
                </a:solidFill>
                <a:latin typeface="Canva Sans"/>
                <a:ea typeface="Canva Sans"/>
                <a:cs typeface="Canva Sans"/>
                <a:sym typeface="Canva Sans"/>
              </a:rPr>
              <a:t>Adding features like chatbots or appointment booking tools.</a:t>
            </a:r>
          </a:p>
          <a:p>
            <a:pPr algn="ctr">
              <a:lnSpc>
                <a:spcPts val="4373"/>
              </a:lnSpc>
              <a:spcBef>
                <a:spcPct val="0"/>
              </a:spcBef>
            </a:pPr>
            <a:r>
              <a:rPr lang="en-US" sz="2733">
                <a:solidFill>
                  <a:srgbClr val="000000"/>
                </a:solidFill>
                <a:latin typeface="Canva Sans"/>
                <a:ea typeface="Canva Sans"/>
                <a:cs typeface="Canva Sans"/>
                <a:sym typeface="Canva Sans"/>
              </a:rPr>
              <a:t>Monitoring performance metrics and optimizing accordingly.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6834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Investing in website design and development is one of the smartest decisions a small business can make. A well-crafted website not only enhances your brand’s reputation but also acts as a powerful tool to attract and retain customers. With a focus on usability, quality content, and professional support, your website can become the cornerstone of your business’s success.</a:t>
            </a:r>
          </a:p>
        </p:txBody>
      </p:sp>
      <p:sp>
        <p:nvSpPr>
          <p:cNvPr name="TextBox 3" id="3"/>
          <p:cNvSpPr txBox="true"/>
          <p:nvPr/>
        </p:nvSpPr>
        <p:spPr>
          <a:xfrm rot="0">
            <a:off x="0" y="7919827"/>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Partnering with a Website Design and Development Company is Essential for Startups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60336"/>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the fast-paced digital world, having an online presence is no longer optional for businesses, especially startups. As entrepreneurs seek to carve out their niche in competitive markets, one of the most crucial steps they must take is establishing a strong, user-friendly website. While many startups might consider DIY website builders or freelance developers, partnering with a professional website design and development company offers numerous advantages. Here’s why it’s essential for startups to collaborate with experts in this field.</a:t>
            </a:r>
          </a:p>
        </p:txBody>
      </p:sp>
      <p:sp>
        <p:nvSpPr>
          <p:cNvPr name="TextBox 3" id="3"/>
          <p:cNvSpPr txBox="true"/>
          <p:nvPr/>
        </p:nvSpPr>
        <p:spPr>
          <a:xfrm rot="0">
            <a:off x="0" y="663616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Professional Expertise for a Seamless User Experience</a:t>
            </a:r>
          </a:p>
          <a:p>
            <a:pPr algn="ctr">
              <a:lnSpc>
                <a:spcPts val="4373"/>
              </a:lnSpc>
              <a:spcBef>
                <a:spcPct val="0"/>
              </a:spcBef>
            </a:pPr>
            <a:r>
              <a:rPr lang="en-US" sz="2733">
                <a:solidFill>
                  <a:srgbClr val="000000"/>
                </a:solidFill>
                <a:latin typeface="Canva Sans"/>
                <a:ea typeface="Canva Sans"/>
                <a:cs typeface="Canva Sans"/>
                <a:sym typeface="Canva Sans"/>
              </a:rPr>
              <a:t>A website is more than just a digital brochure; it’s an essential tool for customer engagement, marketing, and conversion. Professional website design and development companies bring specialized skills to the table.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751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They understand how to design websites that are not only visually appealing but also user-friendly and optimized for performance. A seamless user experience (UX) is key to keeping visitors on your site and converting them into customers. Experts know the nuances of layout, navigation, and accessibility that make all the difference in user retention.</a:t>
            </a:r>
          </a:p>
          <a:p>
            <a:pPr algn="ctr">
              <a:lnSpc>
                <a:spcPts val="4373"/>
              </a:lnSpc>
              <a:spcBef>
                <a:spcPct val="0"/>
              </a:spcBef>
            </a:pPr>
            <a:r>
              <a:rPr lang="en-US" sz="2733">
                <a:solidFill>
                  <a:srgbClr val="000000"/>
                </a:solidFill>
                <a:latin typeface="Canva Sans"/>
                <a:ea typeface="Canva Sans"/>
                <a:cs typeface="Canva Sans"/>
                <a:sym typeface="Canva Sans"/>
              </a:rPr>
              <a:t>2. Tailored Solutions to Match Your Brand</a:t>
            </a:r>
          </a:p>
          <a:p>
            <a:pPr algn="ctr">
              <a:lnSpc>
                <a:spcPts val="4373"/>
              </a:lnSpc>
              <a:spcBef>
                <a:spcPct val="0"/>
              </a:spcBef>
            </a:pPr>
            <a:r>
              <a:rPr lang="en-US" sz="2733">
                <a:solidFill>
                  <a:srgbClr val="000000"/>
                </a:solidFill>
                <a:latin typeface="Canva Sans"/>
                <a:ea typeface="Canva Sans"/>
                <a:cs typeface="Canva Sans"/>
                <a:sym typeface="Canva Sans"/>
              </a:rPr>
              <a:t>Startups have unique needs, and one-size-fits-all solutions often fail to deliver the desired results. By working with a website design and development company, your site can be customized to reflect your brand identity. A professional team takes the time to understand your business model, goals, and target audience before developing a design that aligns with your vision. Whether you need e-commerce capabilities, a portfolio site, or a blog, professionals can build a website that meets all your specific needs.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5404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Mobile-First Approach</a:t>
            </a:r>
          </a:p>
          <a:p>
            <a:pPr algn="ctr">
              <a:lnSpc>
                <a:spcPts val="4373"/>
              </a:lnSpc>
              <a:spcBef>
                <a:spcPct val="0"/>
              </a:spcBef>
            </a:pPr>
            <a:r>
              <a:rPr lang="en-US" sz="2733">
                <a:solidFill>
                  <a:srgbClr val="000000"/>
                </a:solidFill>
                <a:latin typeface="Canva Sans"/>
                <a:ea typeface="Canva Sans"/>
                <a:cs typeface="Canva Sans"/>
                <a:sym typeface="Canva Sans"/>
              </a:rPr>
              <a:t>With mobile usage surpassing desktop browsing globally, it’s crucial that your website is mobile-responsive. A professional website development company ensures your website is optimized for mobile devices, providing a smooth experience across all platforms. This not only boosts your site's usability but also improves its search engine ranking, as Google prioritizes mobile-friendly websites.</a:t>
            </a:r>
          </a:p>
          <a:p>
            <a:pPr algn="ctr">
              <a:lnSpc>
                <a:spcPts val="4373"/>
              </a:lnSpc>
              <a:spcBef>
                <a:spcPct val="0"/>
              </a:spcBef>
            </a:pPr>
            <a:r>
              <a:rPr lang="en-US" sz="2733">
                <a:solidFill>
                  <a:srgbClr val="000000"/>
                </a:solidFill>
                <a:latin typeface="Canva Sans"/>
                <a:ea typeface="Canva Sans"/>
                <a:cs typeface="Canva Sans"/>
                <a:sym typeface="Canva Sans"/>
              </a:rPr>
              <a:t>4. Scalability for Growth</a:t>
            </a:r>
          </a:p>
          <a:p>
            <a:pPr algn="ctr">
              <a:lnSpc>
                <a:spcPts val="4373"/>
              </a:lnSpc>
              <a:spcBef>
                <a:spcPct val="0"/>
              </a:spcBef>
            </a:pPr>
            <a:r>
              <a:rPr lang="en-US" sz="2733">
                <a:solidFill>
                  <a:srgbClr val="000000"/>
                </a:solidFill>
                <a:latin typeface="Canva Sans"/>
                <a:ea typeface="Canva Sans"/>
                <a:cs typeface="Canva Sans"/>
                <a:sym typeface="Canva Sans"/>
              </a:rPr>
              <a:t>Startups are dynamic and often experience rapid growth. As your business expands, so will your website needs. A professional website design and development company builds websites that can scale with your business.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4868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it's adding new pages, features, or even integrating with other software, professionals ensure your website infrastructure is capable of handling increased traffic and additional functionality without compromising performance.</a:t>
            </a:r>
          </a:p>
          <a:p>
            <a:pPr algn="ctr">
              <a:lnSpc>
                <a:spcPts val="4373"/>
              </a:lnSpc>
              <a:spcBef>
                <a:spcPct val="0"/>
              </a:spcBef>
            </a:pPr>
            <a:r>
              <a:rPr lang="en-US" sz="2733">
                <a:solidFill>
                  <a:srgbClr val="000000"/>
                </a:solidFill>
                <a:latin typeface="Canva Sans"/>
                <a:ea typeface="Canva Sans"/>
                <a:cs typeface="Canva Sans"/>
                <a:sym typeface="Canva Sans"/>
              </a:rPr>
              <a:t>5. Search Engine Optimization (SEO)</a:t>
            </a:r>
          </a:p>
          <a:p>
            <a:pPr algn="ctr">
              <a:lnSpc>
                <a:spcPts val="4373"/>
              </a:lnSpc>
              <a:spcBef>
                <a:spcPct val="0"/>
              </a:spcBef>
            </a:pPr>
            <a:r>
              <a:rPr lang="en-US" sz="2733">
                <a:solidFill>
                  <a:srgbClr val="000000"/>
                </a:solidFill>
                <a:latin typeface="Canva Sans"/>
                <a:ea typeface="Canva Sans"/>
                <a:cs typeface="Canva Sans"/>
                <a:sym typeface="Canva Sans"/>
              </a:rPr>
              <a:t>Building a beautiful website is just the first step; getting noticed is the real challenge. SEO is the process of optimizing your website to appear higher in search engine results, and it requires specialized knowledge. A website design and development company knows how to implement effective SEO strategies, such as keyword optimization, meta tags, alt text, and mobile optimization, to improve your site’s visibility. Ranking higher in search results drives organic traffic to your site and increases your chances of attracting potential customers.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6. Time and Cost Efficiency</a:t>
            </a:r>
          </a:p>
          <a:p>
            <a:pPr algn="ctr">
              <a:lnSpc>
                <a:spcPts val="4373"/>
              </a:lnSpc>
              <a:spcBef>
                <a:spcPct val="0"/>
              </a:spcBef>
            </a:pPr>
            <a:r>
              <a:rPr lang="en-US" sz="2733">
                <a:solidFill>
                  <a:srgbClr val="000000"/>
                </a:solidFill>
                <a:latin typeface="Canva Sans"/>
                <a:ea typeface="Canva Sans"/>
                <a:cs typeface="Canva Sans"/>
                <a:sym typeface="Canva Sans"/>
              </a:rPr>
              <a:t>For a startup, time is money. Attempting to build a website without professional help often results in costly mistakes that can take up valuable time and resources. By outsourcing to a design and development company, you free up time to focus on other crucial aspects of your business, such as product development, sales, and marketing. Additionally, a professional team can help you avoid the long-term costs associated with poor design, slow performance, or inefficient functionality.</a:t>
            </a:r>
          </a:p>
          <a:p>
            <a:pPr algn="ctr">
              <a:lnSpc>
                <a:spcPts val="4373"/>
              </a:lnSpc>
              <a:spcBef>
                <a:spcPct val="0"/>
              </a:spcBef>
            </a:pPr>
            <a:r>
              <a:rPr lang="en-US" sz="2733">
                <a:solidFill>
                  <a:srgbClr val="000000"/>
                </a:solidFill>
                <a:latin typeface="Canva Sans"/>
                <a:ea typeface="Canva Sans"/>
                <a:cs typeface="Canva Sans"/>
                <a:sym typeface="Canva Sans"/>
              </a:rPr>
              <a:t>7. Ongoing Support and Maintenance</a:t>
            </a:r>
          </a:p>
          <a:p>
            <a:pPr algn="ctr">
              <a:lnSpc>
                <a:spcPts val="4373"/>
              </a:lnSpc>
              <a:spcBef>
                <a:spcPct val="0"/>
              </a:spcBef>
            </a:pPr>
            <a:r>
              <a:rPr lang="en-US" sz="2733">
                <a:solidFill>
                  <a:srgbClr val="000000"/>
                </a:solidFill>
                <a:latin typeface="Canva Sans"/>
                <a:ea typeface="Canva Sans"/>
                <a:cs typeface="Canva Sans"/>
                <a:sym typeface="Canva Sans"/>
              </a:rPr>
              <a:t>A website is not a one-time project. It requires regular updates, security patches, and performance checks. Many professional website design and development companies offer ongoing maintenance and support services. This ensures your website is always up to date with the latest features and security protocols.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083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For a startup, having reliable support can make a huge difference, especially when facing technical issues that may affect your online reputation or sales.</a:t>
            </a:r>
          </a:p>
          <a:p>
            <a:pPr algn="ctr">
              <a:lnSpc>
                <a:spcPts val="4373"/>
              </a:lnSpc>
              <a:spcBef>
                <a:spcPct val="0"/>
              </a:spcBef>
            </a:pPr>
            <a:r>
              <a:rPr lang="en-US" sz="2733">
                <a:solidFill>
                  <a:srgbClr val="000000"/>
                </a:solidFill>
                <a:latin typeface="Canva Sans"/>
                <a:ea typeface="Canva Sans"/>
                <a:cs typeface="Canva Sans"/>
                <a:sym typeface="Canva Sans"/>
              </a:rPr>
              <a:t>8. Enhanced Security Features</a:t>
            </a:r>
          </a:p>
          <a:p>
            <a:pPr algn="ctr">
              <a:lnSpc>
                <a:spcPts val="4373"/>
              </a:lnSpc>
              <a:spcBef>
                <a:spcPct val="0"/>
              </a:spcBef>
            </a:pPr>
            <a:r>
              <a:rPr lang="en-US" sz="2733">
                <a:solidFill>
                  <a:srgbClr val="000000"/>
                </a:solidFill>
                <a:latin typeface="Canva Sans"/>
                <a:ea typeface="Canva Sans"/>
                <a:cs typeface="Canva Sans"/>
                <a:sym typeface="Canva Sans"/>
              </a:rPr>
              <a:t>Startups are often more vulnerable to cyber threats because they lack the resources to dedicate to cybersecurity. Professional website development companies are well-versed in the latest security protocols, ensuring your website is protected against common threats like hacking, malware, and data breaches. Protecting customer information and ensuring a secure shopping experience is vital for gaining trust and credibility in the online marketplace.</a:t>
            </a:r>
          </a:p>
          <a:p>
            <a:pPr algn="ctr">
              <a:lnSpc>
                <a:spcPts val="4373"/>
              </a:lnSpc>
              <a:spcBef>
                <a:spcPct val="0"/>
              </a:spcBef>
            </a:pPr>
            <a:r>
              <a:rPr lang="en-US" sz="2733">
                <a:solidFill>
                  <a:srgbClr val="000000"/>
                </a:solidFill>
                <a:latin typeface="Canva Sans"/>
                <a:ea typeface="Canva Sans"/>
                <a:cs typeface="Canva Sans"/>
                <a:sym typeface="Canva Sans"/>
              </a:rPr>
              <a:t>9. Analytics and Tracking for Growth Insights</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goes beyond aesthetics—it can also serve as a powerful tool for business analysis.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083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Professional web developers integrate tracking systems like Google Analytics into your site to help you monitor visitor behavior, conversion rates, and other critical data. By analyzing this data, you can make informed decisions about your marketing strategies and business operations, which are especially vital for the growth of a startup.</a:t>
            </a:r>
          </a:p>
          <a:p>
            <a:pPr algn="ctr">
              <a:lnSpc>
                <a:spcPts val="4373"/>
              </a:lnSpc>
              <a:spcBef>
                <a:spcPct val="0"/>
              </a:spcBef>
            </a:pPr>
            <a:r>
              <a:rPr lang="en-US" sz="2733">
                <a:solidFill>
                  <a:srgbClr val="000000"/>
                </a:solidFill>
                <a:latin typeface="Canva Sans"/>
                <a:ea typeface="Canva Sans"/>
                <a:cs typeface="Canva Sans"/>
                <a:sym typeface="Canva Sans"/>
              </a:rPr>
              <a:t>10. Competitive Advantage</a:t>
            </a:r>
          </a:p>
          <a:p>
            <a:pPr algn="ctr">
              <a:lnSpc>
                <a:spcPts val="4373"/>
              </a:lnSpc>
              <a:spcBef>
                <a:spcPct val="0"/>
              </a:spcBef>
            </a:pPr>
            <a:r>
              <a:rPr lang="en-US" sz="2733">
                <a:solidFill>
                  <a:srgbClr val="000000"/>
                </a:solidFill>
                <a:latin typeface="Canva Sans"/>
                <a:ea typeface="Canva Sans"/>
                <a:cs typeface="Canva Sans"/>
                <a:sym typeface="Canva Sans"/>
              </a:rPr>
              <a:t>In today’s competitive marketplace, having a professional website gives startups a competitive edge. A well-designed, high-performing website signals professionalism, trustworthiness, and credibility, which can set you apart from your competitors. When potential customers visit your website, they’re likely to form their first impression of your business, and a polished, functional site is essential in making a positive impact.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9524" y="315714"/>
            <a:ext cx="14499341" cy="7090282"/>
          </a:xfrm>
          <a:custGeom>
            <a:avLst/>
            <a:gdLst/>
            <a:ahLst/>
            <a:cxnLst/>
            <a:rect r="r" b="b" t="t" l="l"/>
            <a:pathLst>
              <a:path h="7090282" w="14499341">
                <a:moveTo>
                  <a:pt x="0" y="0"/>
                </a:moveTo>
                <a:lnTo>
                  <a:pt x="14499341" y="0"/>
                </a:lnTo>
                <a:lnTo>
                  <a:pt x="14499341" y="7090282"/>
                </a:lnTo>
                <a:lnTo>
                  <a:pt x="0" y="7090282"/>
                </a:lnTo>
                <a:lnTo>
                  <a:pt x="0" y="0"/>
                </a:lnTo>
                <a:close/>
              </a:path>
            </a:pathLst>
          </a:custGeom>
          <a:blipFill>
            <a:blip r:embed="rId2"/>
            <a:stretch>
              <a:fillRect l="0" t="-9505" r="-544" b="-229"/>
            </a:stretch>
          </a:blipFill>
        </p:spPr>
      </p:sp>
      <p:sp>
        <p:nvSpPr>
          <p:cNvPr name="TextBox 3" id="3"/>
          <p:cNvSpPr txBox="true"/>
          <p:nvPr/>
        </p:nvSpPr>
        <p:spPr>
          <a:xfrm rot="0">
            <a:off x="0" y="8826309"/>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Comprehensive Guide to Website Design and Development for Small Businesses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96934"/>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For startups looking to make a mark in their industry, partnering with a professional website design and development company is not just a smart choice; it’s a necessary step for success. From creating a mobile-friendly, SEO-optimized site to ensuring scalability and security, the advantages are clear. As your startup grows, so will the demands of your online presence, and working with experts ensures you have the support you need to stay ahead in the digital landscape. In today’s digital-first world, your website is often the first interaction potential customers have with your brand—make it count.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83259" y="302992"/>
            <a:ext cx="14531959" cy="7207920"/>
          </a:xfrm>
          <a:custGeom>
            <a:avLst/>
            <a:gdLst/>
            <a:ahLst/>
            <a:cxnLst/>
            <a:rect r="r" b="b" t="t" l="l"/>
            <a:pathLst>
              <a:path h="7207920" w="14531959">
                <a:moveTo>
                  <a:pt x="0" y="0"/>
                </a:moveTo>
                <a:lnTo>
                  <a:pt x="14531959" y="0"/>
                </a:lnTo>
                <a:lnTo>
                  <a:pt x="14531959" y="7207920"/>
                </a:lnTo>
                <a:lnTo>
                  <a:pt x="0" y="7207920"/>
                </a:lnTo>
                <a:lnTo>
                  <a:pt x="0" y="0"/>
                </a:lnTo>
                <a:close/>
              </a:path>
            </a:pathLst>
          </a:custGeom>
          <a:blipFill>
            <a:blip r:embed="rId2"/>
            <a:stretch>
              <a:fillRect l="-996" t="-28154" r="-996" b="-365"/>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the digital age, a website is more than just a virtual storefront; it’s a vital tool for success.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4322" y="222676"/>
            <a:ext cx="14543522" cy="7052839"/>
          </a:xfrm>
          <a:custGeom>
            <a:avLst/>
            <a:gdLst/>
            <a:ahLst/>
            <a:cxnLst/>
            <a:rect r="r" b="b" t="t" l="l"/>
            <a:pathLst>
              <a:path h="7052839" w="14543522">
                <a:moveTo>
                  <a:pt x="0" y="0"/>
                </a:moveTo>
                <a:lnTo>
                  <a:pt x="14543522" y="0"/>
                </a:lnTo>
                <a:lnTo>
                  <a:pt x="14543522" y="7052838"/>
                </a:lnTo>
                <a:lnTo>
                  <a:pt x="0" y="7052838"/>
                </a:lnTo>
                <a:lnTo>
                  <a:pt x="0" y="0"/>
                </a:lnTo>
                <a:close/>
              </a:path>
            </a:pathLst>
          </a:custGeom>
          <a:blipFill>
            <a:blip r:embed="rId2"/>
            <a:stretch>
              <a:fillRect l="-1640" t="-19835" r="-1640"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For small businesses, an effective website can mean the difference between growth and stagnation.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8815" y="264122"/>
            <a:ext cx="14229298" cy="7627685"/>
          </a:xfrm>
          <a:custGeom>
            <a:avLst/>
            <a:gdLst/>
            <a:ahLst/>
            <a:cxnLst/>
            <a:rect r="r" b="b" t="t" l="l"/>
            <a:pathLst>
              <a:path h="7627685" w="14229298">
                <a:moveTo>
                  <a:pt x="0" y="0"/>
                </a:moveTo>
                <a:lnTo>
                  <a:pt x="14229298" y="0"/>
                </a:lnTo>
                <a:lnTo>
                  <a:pt x="14229298" y="7627685"/>
                </a:lnTo>
                <a:lnTo>
                  <a:pt x="0" y="7627685"/>
                </a:lnTo>
                <a:lnTo>
                  <a:pt x="0" y="0"/>
                </a:lnTo>
                <a:close/>
              </a:path>
            </a:pathLst>
          </a:custGeom>
          <a:blipFill>
            <a:blip r:embed="rId2"/>
            <a:stretch>
              <a:fillRect l="-7371" t="-7024" r="-7371"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guide walks you through the essentials of website design and development tailored specifically for small businesses.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6452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Every Small Business Needs a Website</a:t>
            </a:r>
          </a:p>
          <a:p>
            <a:pPr algn="ctr">
              <a:lnSpc>
                <a:spcPts val="4373"/>
              </a:lnSpc>
              <a:spcBef>
                <a:spcPct val="0"/>
              </a:spcBef>
            </a:pPr>
            <a:r>
              <a:rPr lang="en-US" sz="2733">
                <a:solidFill>
                  <a:srgbClr val="000000"/>
                </a:solidFill>
                <a:latin typeface="Canva Sans"/>
                <a:ea typeface="Canva Sans"/>
                <a:cs typeface="Canva Sans"/>
                <a:sym typeface="Canva Sans"/>
              </a:rPr>
              <a:t>A professional website is a cornerstone of modern business strategy. Here are key reasons small businesses can’t afford to ignore their online presence:</a:t>
            </a:r>
          </a:p>
          <a:p>
            <a:pPr algn="ctr">
              <a:lnSpc>
                <a:spcPts val="4373"/>
              </a:lnSpc>
              <a:spcBef>
                <a:spcPct val="0"/>
              </a:spcBef>
            </a:pPr>
            <a:r>
              <a:rPr lang="en-US" sz="2733">
                <a:solidFill>
                  <a:srgbClr val="000000"/>
                </a:solidFill>
                <a:latin typeface="Canva Sans"/>
                <a:ea typeface="Canva Sans"/>
                <a:cs typeface="Canva Sans"/>
                <a:sym typeface="Canva Sans"/>
              </a:rPr>
              <a:t>Credibility and Trust: Customers often use websites to gauge a business’s legitimacy.</a:t>
            </a:r>
          </a:p>
          <a:p>
            <a:pPr algn="ctr">
              <a:lnSpc>
                <a:spcPts val="4373"/>
              </a:lnSpc>
              <a:spcBef>
                <a:spcPct val="0"/>
              </a:spcBef>
            </a:pPr>
            <a:r>
              <a:rPr lang="en-US" sz="2733">
                <a:solidFill>
                  <a:srgbClr val="000000"/>
                </a:solidFill>
                <a:latin typeface="Canva Sans"/>
                <a:ea typeface="Canva Sans"/>
                <a:cs typeface="Canva Sans"/>
                <a:sym typeface="Canva Sans"/>
              </a:rPr>
              <a:t>Increased Reach: A website helps you connect with customers beyond your immediate geographic area.</a:t>
            </a:r>
          </a:p>
          <a:p>
            <a:pPr algn="ctr">
              <a:lnSpc>
                <a:spcPts val="4373"/>
              </a:lnSpc>
              <a:spcBef>
                <a:spcPct val="0"/>
              </a:spcBef>
            </a:pPr>
            <a:r>
              <a:rPr lang="en-US" sz="2733">
                <a:solidFill>
                  <a:srgbClr val="000000"/>
                </a:solidFill>
                <a:latin typeface="Canva Sans"/>
                <a:ea typeface="Canva Sans"/>
                <a:cs typeface="Canva Sans"/>
                <a:sym typeface="Canva Sans"/>
              </a:rPr>
              <a:t>Customer Engagement: Features like blogs, newsletters, and live chats allow businesses to build lasting relationships with their audience.</a:t>
            </a:r>
          </a:p>
          <a:p>
            <a:pPr algn="ctr">
              <a:lnSpc>
                <a:spcPts val="4373"/>
              </a:lnSpc>
              <a:spcBef>
                <a:spcPct val="0"/>
              </a:spcBef>
            </a:pPr>
            <a:r>
              <a:rPr lang="en-US" sz="2733">
                <a:solidFill>
                  <a:srgbClr val="000000"/>
                </a:solidFill>
                <a:latin typeface="Canva Sans"/>
                <a:ea typeface="Canva Sans"/>
                <a:cs typeface="Canva Sans"/>
                <a:sym typeface="Canva Sans"/>
              </a:rPr>
              <a:t>Revenue Growth: E-commerce functionality or clear call-to-actions (CTAs) can significantly boost sales.</a:t>
            </a:r>
          </a:p>
          <a:p>
            <a:pPr algn="ctr">
              <a:lnSpc>
                <a:spcPts val="4373"/>
              </a:lnSpc>
              <a:spcBef>
                <a:spcPct val="0"/>
              </a:spcBef>
            </a:pPr>
            <a:r>
              <a:rPr lang="en-US" sz="2733">
                <a:solidFill>
                  <a:srgbClr val="000000"/>
                </a:solidFill>
                <a:latin typeface="Canva Sans"/>
                <a:ea typeface="Canva Sans"/>
                <a:cs typeface="Canva Sans"/>
                <a:sym typeface="Canva Sans"/>
              </a:rPr>
              <a:t>Essential Elements of Website Design for Small Businesses</a:t>
            </a:r>
          </a:p>
          <a:p>
            <a:pPr algn="ctr">
              <a:lnSpc>
                <a:spcPts val="4373"/>
              </a:lnSpc>
              <a:spcBef>
                <a:spcPct val="0"/>
              </a:spcBef>
            </a:pPr>
            <a:r>
              <a:rPr lang="en-US" sz="2733">
                <a:solidFill>
                  <a:srgbClr val="000000"/>
                </a:solidFill>
                <a:latin typeface="Canva Sans"/>
                <a:ea typeface="Canva Sans"/>
                <a:cs typeface="Canva Sans"/>
                <a:sym typeface="Canva Sans"/>
              </a:rPr>
              <a:t>Creating a functional and visually appealing website doesn’t have to break the bank.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4868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 are the core components to focus on:</a:t>
            </a:r>
          </a:p>
          <a:p>
            <a:pPr algn="ctr">
              <a:lnSpc>
                <a:spcPts val="4373"/>
              </a:lnSpc>
              <a:spcBef>
                <a:spcPct val="0"/>
              </a:spcBef>
            </a:pPr>
            <a:r>
              <a:rPr lang="en-US" sz="2733">
                <a:solidFill>
                  <a:srgbClr val="000000"/>
                </a:solidFill>
                <a:latin typeface="Canva Sans"/>
                <a:ea typeface="Canva Sans"/>
                <a:cs typeface="Canva Sans"/>
                <a:sym typeface="Canva Sans"/>
              </a:rPr>
              <a:t>1. User Experience (UX)</a:t>
            </a:r>
          </a:p>
          <a:p>
            <a:pPr algn="ctr">
              <a:lnSpc>
                <a:spcPts val="4373"/>
              </a:lnSpc>
              <a:spcBef>
                <a:spcPct val="0"/>
              </a:spcBef>
            </a:pPr>
            <a:r>
              <a:rPr lang="en-US" sz="2733">
                <a:solidFill>
                  <a:srgbClr val="000000"/>
                </a:solidFill>
                <a:latin typeface="Canva Sans"/>
                <a:ea typeface="Canva Sans"/>
                <a:cs typeface="Canva Sans"/>
                <a:sym typeface="Canva Sans"/>
              </a:rPr>
              <a:t>Simple Navigation: Menus should be clear and intuitive.</a:t>
            </a:r>
          </a:p>
          <a:p>
            <a:pPr algn="ctr">
              <a:lnSpc>
                <a:spcPts val="4373"/>
              </a:lnSpc>
              <a:spcBef>
                <a:spcPct val="0"/>
              </a:spcBef>
            </a:pPr>
            <a:r>
              <a:rPr lang="en-US" sz="2733">
                <a:solidFill>
                  <a:srgbClr val="000000"/>
                </a:solidFill>
                <a:latin typeface="Canva Sans"/>
                <a:ea typeface="Canva Sans"/>
                <a:cs typeface="Canva Sans"/>
                <a:sym typeface="Canva Sans"/>
              </a:rPr>
              <a:t>Responsive Design: Ensure the site adapts to all screen sizes, from desktops to smartphones.</a:t>
            </a:r>
          </a:p>
          <a:p>
            <a:pPr algn="ctr">
              <a:lnSpc>
                <a:spcPts val="4373"/>
              </a:lnSpc>
              <a:spcBef>
                <a:spcPct val="0"/>
              </a:spcBef>
            </a:pPr>
            <a:r>
              <a:rPr lang="en-US" sz="2733">
                <a:solidFill>
                  <a:srgbClr val="000000"/>
                </a:solidFill>
                <a:latin typeface="Canva Sans"/>
                <a:ea typeface="Canva Sans"/>
                <a:cs typeface="Canva Sans"/>
                <a:sym typeface="Canva Sans"/>
              </a:rPr>
              <a:t>Fast Load Times: Minimize load times to retain visitors.</a:t>
            </a:r>
          </a:p>
          <a:p>
            <a:pPr algn="ctr">
              <a:lnSpc>
                <a:spcPts val="4373"/>
              </a:lnSpc>
              <a:spcBef>
                <a:spcPct val="0"/>
              </a:spcBef>
            </a:pPr>
            <a:r>
              <a:rPr lang="en-US" sz="2733">
                <a:solidFill>
                  <a:srgbClr val="000000"/>
                </a:solidFill>
                <a:latin typeface="Canva Sans"/>
                <a:ea typeface="Canva Sans"/>
                <a:cs typeface="Canva Sans"/>
                <a:sym typeface="Canva Sans"/>
              </a:rPr>
              <a:t>2. Visual Appeal</a:t>
            </a:r>
          </a:p>
          <a:p>
            <a:pPr algn="ctr">
              <a:lnSpc>
                <a:spcPts val="4373"/>
              </a:lnSpc>
              <a:spcBef>
                <a:spcPct val="0"/>
              </a:spcBef>
            </a:pPr>
            <a:r>
              <a:rPr lang="en-US" sz="2733">
                <a:solidFill>
                  <a:srgbClr val="000000"/>
                </a:solidFill>
                <a:latin typeface="Canva Sans"/>
                <a:ea typeface="Canva Sans"/>
                <a:cs typeface="Canva Sans"/>
                <a:sym typeface="Canva Sans"/>
              </a:rPr>
              <a:t>Use high-quality images and consistent branding elements.</a:t>
            </a:r>
          </a:p>
          <a:p>
            <a:pPr algn="ctr">
              <a:lnSpc>
                <a:spcPts val="4373"/>
              </a:lnSpc>
              <a:spcBef>
                <a:spcPct val="0"/>
              </a:spcBef>
            </a:pPr>
            <a:r>
              <a:rPr lang="en-US" sz="2733">
                <a:solidFill>
                  <a:srgbClr val="000000"/>
                </a:solidFill>
                <a:latin typeface="Canva Sans"/>
                <a:ea typeface="Canva Sans"/>
                <a:cs typeface="Canva Sans"/>
                <a:sym typeface="Canva Sans"/>
              </a:rPr>
              <a:t>Choose a clean, professional design that reflects your business’s personality.</a:t>
            </a:r>
          </a:p>
          <a:p>
            <a:pPr algn="ctr">
              <a:lnSpc>
                <a:spcPts val="4373"/>
              </a:lnSpc>
              <a:spcBef>
                <a:spcPct val="0"/>
              </a:spcBef>
            </a:pPr>
            <a:r>
              <a:rPr lang="en-US" sz="2733">
                <a:solidFill>
                  <a:srgbClr val="000000"/>
                </a:solidFill>
                <a:latin typeface="Canva Sans"/>
                <a:ea typeface="Canva Sans"/>
                <a:cs typeface="Canva Sans"/>
                <a:sym typeface="Canva Sans"/>
              </a:rPr>
              <a:t>3. Content Quality</a:t>
            </a:r>
          </a:p>
          <a:p>
            <a:pPr algn="ctr">
              <a:lnSpc>
                <a:spcPts val="4373"/>
              </a:lnSpc>
              <a:spcBef>
                <a:spcPct val="0"/>
              </a:spcBef>
            </a:pPr>
            <a:r>
              <a:rPr lang="en-US" sz="2733">
                <a:solidFill>
                  <a:srgbClr val="000000"/>
                </a:solidFill>
                <a:latin typeface="Canva Sans"/>
                <a:ea typeface="Canva Sans"/>
                <a:cs typeface="Canva Sans"/>
                <a:sym typeface="Canva Sans"/>
              </a:rPr>
              <a:t>Engaging Headlines: Capture attention immediately.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Informative Pages: Include clear descriptions of your products, services, and value propositions.</a:t>
            </a:r>
          </a:p>
          <a:p>
            <a:pPr algn="ctr">
              <a:lnSpc>
                <a:spcPts val="4373"/>
              </a:lnSpc>
              <a:spcBef>
                <a:spcPct val="0"/>
              </a:spcBef>
            </a:pPr>
            <a:r>
              <a:rPr lang="en-US" sz="2733">
                <a:solidFill>
                  <a:srgbClr val="000000"/>
                </a:solidFill>
                <a:latin typeface="Canva Sans"/>
                <a:ea typeface="Canva Sans"/>
                <a:cs typeface="Canva Sans"/>
                <a:sym typeface="Canva Sans"/>
              </a:rPr>
              <a:t>SEO Practices: Use keywords effectively to improve visibility on search engines.</a:t>
            </a:r>
          </a:p>
          <a:p>
            <a:pPr algn="ctr">
              <a:lnSpc>
                <a:spcPts val="4373"/>
              </a:lnSpc>
              <a:spcBef>
                <a:spcPct val="0"/>
              </a:spcBef>
            </a:pPr>
            <a:r>
              <a:rPr lang="en-US" sz="2733">
                <a:solidFill>
                  <a:srgbClr val="000000"/>
                </a:solidFill>
                <a:latin typeface="Canva Sans"/>
                <a:ea typeface="Canva Sans"/>
                <a:cs typeface="Canva Sans"/>
                <a:sym typeface="Canva Sans"/>
              </a:rPr>
              <a:t>4. Core Pages</a:t>
            </a:r>
          </a:p>
          <a:p>
            <a:pPr algn="ctr">
              <a:lnSpc>
                <a:spcPts val="4373"/>
              </a:lnSpc>
              <a:spcBef>
                <a:spcPct val="0"/>
              </a:spcBef>
            </a:pPr>
            <a:r>
              <a:rPr lang="en-US" sz="2733">
                <a:solidFill>
                  <a:srgbClr val="000000"/>
                </a:solidFill>
                <a:latin typeface="Canva Sans"/>
                <a:ea typeface="Canva Sans"/>
                <a:cs typeface="Canva Sans"/>
                <a:sym typeface="Canva Sans"/>
              </a:rPr>
              <a:t>Homepage: Introduce your business and key offerings.</a:t>
            </a:r>
          </a:p>
          <a:p>
            <a:pPr algn="ctr">
              <a:lnSpc>
                <a:spcPts val="4373"/>
              </a:lnSpc>
              <a:spcBef>
                <a:spcPct val="0"/>
              </a:spcBef>
            </a:pPr>
            <a:r>
              <a:rPr lang="en-US" sz="2733">
                <a:solidFill>
                  <a:srgbClr val="000000"/>
                </a:solidFill>
                <a:latin typeface="Canva Sans"/>
                <a:ea typeface="Canva Sans"/>
                <a:cs typeface="Canva Sans"/>
                <a:sym typeface="Canva Sans"/>
              </a:rPr>
              <a:t>About Us: Share your mission, vision, and story to connect emotionally with visitors.</a:t>
            </a:r>
          </a:p>
          <a:p>
            <a:pPr algn="ctr">
              <a:lnSpc>
                <a:spcPts val="4373"/>
              </a:lnSpc>
              <a:spcBef>
                <a:spcPct val="0"/>
              </a:spcBef>
            </a:pPr>
            <a:r>
              <a:rPr lang="en-US" sz="2733">
                <a:solidFill>
                  <a:srgbClr val="000000"/>
                </a:solidFill>
                <a:latin typeface="Canva Sans"/>
                <a:ea typeface="Canva Sans"/>
                <a:cs typeface="Canva Sans"/>
                <a:sym typeface="Canva Sans"/>
              </a:rPr>
              <a:t>Products/Services: Detail your offerings with visuals and benefits.</a:t>
            </a:r>
          </a:p>
          <a:p>
            <a:pPr algn="ctr">
              <a:lnSpc>
                <a:spcPts val="4373"/>
              </a:lnSpc>
              <a:spcBef>
                <a:spcPct val="0"/>
              </a:spcBef>
            </a:pPr>
            <a:r>
              <a:rPr lang="en-US" sz="2733">
                <a:solidFill>
                  <a:srgbClr val="000000"/>
                </a:solidFill>
                <a:latin typeface="Canva Sans"/>
                <a:ea typeface="Canva Sans"/>
                <a:cs typeface="Canva Sans"/>
                <a:sym typeface="Canva Sans"/>
              </a:rPr>
              <a:t>Contact: Provide contact forms, phone numbers, and physical addresses.</a:t>
            </a:r>
          </a:p>
          <a:p>
            <a:pPr algn="ctr">
              <a:lnSpc>
                <a:spcPts val="4373"/>
              </a:lnSpc>
              <a:spcBef>
                <a:spcPct val="0"/>
              </a:spcBef>
            </a:pPr>
            <a:r>
              <a:rPr lang="en-US" sz="2733">
                <a:solidFill>
                  <a:srgbClr val="000000"/>
                </a:solidFill>
                <a:latin typeface="Canva Sans"/>
                <a:ea typeface="Canva Sans"/>
                <a:cs typeface="Canva Sans"/>
                <a:sym typeface="Canva Sans"/>
              </a:rPr>
              <a:t>FAQ or Testimonials: Address common queries or showcase satisfied customer feedback.</a:t>
            </a:r>
          </a:p>
          <a:p>
            <a:pPr algn="ctr">
              <a:lnSpc>
                <a:spcPts val="4373"/>
              </a:lnSpc>
              <a:spcBef>
                <a:spcPct val="0"/>
              </a:spcBef>
            </a:pPr>
            <a:r>
              <a:rPr lang="en-US" sz="2733">
                <a:solidFill>
                  <a:srgbClr val="000000"/>
                </a:solidFill>
                <a:latin typeface="Canva Sans"/>
                <a:ea typeface="Canva Sans"/>
                <a:cs typeface="Canva Sans"/>
                <a:sym typeface="Canva Sans"/>
              </a:rPr>
              <a:t>The Website Development Journey</a:t>
            </a:r>
          </a:p>
          <a:p>
            <a:pPr algn="ctr">
              <a:lnSpc>
                <a:spcPts val="4373"/>
              </a:lnSpc>
              <a:spcBef>
                <a:spcPct val="0"/>
              </a:spcBef>
            </a:pPr>
            <a:r>
              <a:rPr lang="en-US" sz="2733">
                <a:solidFill>
                  <a:srgbClr val="000000"/>
                </a:solidFill>
                <a:latin typeface="Canva Sans"/>
                <a:ea typeface="Canva Sans"/>
                <a:cs typeface="Canva Sans"/>
                <a:sym typeface="Canva Sans"/>
              </a:rPr>
              <a:t>Building a website involves multiple stages. Here’s a step-by-step overview:</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69760"/>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Step 1: Planning</a:t>
            </a:r>
          </a:p>
          <a:p>
            <a:pPr algn="ctr">
              <a:lnSpc>
                <a:spcPts val="4373"/>
              </a:lnSpc>
              <a:spcBef>
                <a:spcPct val="0"/>
              </a:spcBef>
            </a:pPr>
            <a:r>
              <a:rPr lang="en-US" sz="2733">
                <a:solidFill>
                  <a:srgbClr val="000000"/>
                </a:solidFill>
                <a:latin typeface="Canva Sans"/>
                <a:ea typeface="Canva Sans"/>
                <a:cs typeface="Canva Sans"/>
                <a:sym typeface="Canva Sans"/>
              </a:rPr>
              <a:t>Identify your audience and define clear goals.</a:t>
            </a:r>
          </a:p>
          <a:p>
            <a:pPr algn="ctr">
              <a:lnSpc>
                <a:spcPts val="4373"/>
              </a:lnSpc>
              <a:spcBef>
                <a:spcPct val="0"/>
              </a:spcBef>
            </a:pPr>
            <a:r>
              <a:rPr lang="en-US" sz="2733">
                <a:solidFill>
                  <a:srgbClr val="000000"/>
                </a:solidFill>
                <a:latin typeface="Canva Sans"/>
                <a:ea typeface="Canva Sans"/>
                <a:cs typeface="Canva Sans"/>
                <a:sym typeface="Canva Sans"/>
              </a:rPr>
              <a:t>Map out the site structure to ensure a seamless user journey.</a:t>
            </a:r>
          </a:p>
          <a:p>
            <a:pPr algn="ctr">
              <a:lnSpc>
                <a:spcPts val="4373"/>
              </a:lnSpc>
              <a:spcBef>
                <a:spcPct val="0"/>
              </a:spcBef>
            </a:pPr>
            <a:r>
              <a:rPr lang="en-US" sz="2733">
                <a:solidFill>
                  <a:srgbClr val="000000"/>
                </a:solidFill>
                <a:latin typeface="Canva Sans"/>
                <a:ea typeface="Canva Sans"/>
                <a:cs typeface="Canva Sans"/>
                <a:sym typeface="Canva Sans"/>
              </a:rPr>
              <a:t>Step 2: Designing</a:t>
            </a:r>
          </a:p>
          <a:p>
            <a:pPr algn="ctr">
              <a:lnSpc>
                <a:spcPts val="4373"/>
              </a:lnSpc>
              <a:spcBef>
                <a:spcPct val="0"/>
              </a:spcBef>
            </a:pPr>
            <a:r>
              <a:rPr lang="en-US" sz="2733">
                <a:solidFill>
                  <a:srgbClr val="000000"/>
                </a:solidFill>
                <a:latin typeface="Canva Sans"/>
                <a:ea typeface="Canva Sans"/>
                <a:cs typeface="Canva Sans"/>
                <a:sym typeface="Canva Sans"/>
              </a:rPr>
              <a:t>Create wireframes to outline page layouts.</a:t>
            </a:r>
          </a:p>
          <a:p>
            <a:pPr algn="ctr">
              <a:lnSpc>
                <a:spcPts val="4373"/>
              </a:lnSpc>
              <a:spcBef>
                <a:spcPct val="0"/>
              </a:spcBef>
            </a:pPr>
            <a:r>
              <a:rPr lang="en-US" sz="2733">
                <a:solidFill>
                  <a:srgbClr val="000000"/>
                </a:solidFill>
                <a:latin typeface="Canva Sans"/>
                <a:ea typeface="Canva Sans"/>
                <a:cs typeface="Canva Sans"/>
                <a:sym typeface="Canva Sans"/>
              </a:rPr>
              <a:t>Choose design elements such as fonts, colors, and images that align with your brand.</a:t>
            </a:r>
          </a:p>
          <a:p>
            <a:pPr algn="ctr">
              <a:lnSpc>
                <a:spcPts val="4373"/>
              </a:lnSpc>
              <a:spcBef>
                <a:spcPct val="0"/>
              </a:spcBef>
            </a:pPr>
            <a:r>
              <a:rPr lang="en-US" sz="2733">
                <a:solidFill>
                  <a:srgbClr val="000000"/>
                </a:solidFill>
                <a:latin typeface="Canva Sans"/>
                <a:ea typeface="Canva Sans"/>
                <a:cs typeface="Canva Sans"/>
                <a:sym typeface="Canva Sans"/>
              </a:rPr>
              <a:t>Step 3: Development</a:t>
            </a:r>
          </a:p>
          <a:p>
            <a:pPr algn="ctr">
              <a:lnSpc>
                <a:spcPts val="4373"/>
              </a:lnSpc>
              <a:spcBef>
                <a:spcPct val="0"/>
              </a:spcBef>
            </a:pPr>
            <a:r>
              <a:rPr lang="en-US" sz="2733">
                <a:solidFill>
                  <a:srgbClr val="000000"/>
                </a:solidFill>
                <a:latin typeface="Canva Sans"/>
                <a:ea typeface="Canva Sans"/>
                <a:cs typeface="Canva Sans"/>
                <a:sym typeface="Canva Sans"/>
              </a:rPr>
              <a:t>Select the right platform: WordPress, Shopify, or Wix are great options for small businesses.</a:t>
            </a:r>
          </a:p>
          <a:p>
            <a:pPr algn="ctr">
              <a:lnSpc>
                <a:spcPts val="4373"/>
              </a:lnSpc>
              <a:spcBef>
                <a:spcPct val="0"/>
              </a:spcBef>
            </a:pPr>
            <a:r>
              <a:rPr lang="en-US" sz="2733">
                <a:solidFill>
                  <a:srgbClr val="000000"/>
                </a:solidFill>
                <a:latin typeface="Canva Sans"/>
                <a:ea typeface="Canva Sans"/>
                <a:cs typeface="Canva Sans"/>
                <a:sym typeface="Canva Sans"/>
              </a:rPr>
              <a:t>Incorporate essential features like mobile optimization, contact forms, and social media links.</a:t>
            </a:r>
          </a:p>
          <a:p>
            <a:pPr algn="ctr">
              <a:lnSpc>
                <a:spcPts val="4373"/>
              </a:lnSpc>
              <a:spcBef>
                <a:spcPct val="0"/>
              </a:spcBef>
            </a:pPr>
            <a:r>
              <a:rPr lang="en-US" sz="2733">
                <a:solidFill>
                  <a:srgbClr val="000000"/>
                </a:solidFill>
                <a:latin typeface="Canva Sans"/>
                <a:ea typeface="Canva Sans"/>
                <a:cs typeface="Canva Sans"/>
                <a:sym typeface="Canva Sans"/>
              </a:rPr>
              <a:t>Step 4: Testing and Launch</a:t>
            </a:r>
          </a:p>
          <a:p>
            <a:pPr algn="ctr">
              <a:lnSpc>
                <a:spcPts val="4373"/>
              </a:lnSpc>
              <a:spcBef>
                <a:spcPct val="0"/>
              </a:spcBef>
            </a:pPr>
            <a:r>
              <a:rPr lang="en-US" sz="2733">
                <a:solidFill>
                  <a:srgbClr val="000000"/>
                </a:solidFill>
                <a:latin typeface="Canva Sans"/>
                <a:ea typeface="Canva Sans"/>
                <a:cs typeface="Canva Sans"/>
                <a:sym typeface="Canva Sans"/>
              </a:rPr>
              <a:t>Test your site for responsiveness, load times, and browser compatibility.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DAGb5Vv9aRc</dc:identifier>
  <dcterms:modified xsi:type="dcterms:W3CDTF">2011-08-01T06:04:30Z</dcterms:modified>
  <cp:revision>1</cp:revision>
  <dc:title>A Comprehensive Guide to Website Design and Development for Small Businesses</dc:title>
</cp:coreProperties>
</file>